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mp4" ContentType="video/mp4"/>
  <Default Extension="png" ContentType="image/pn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86" r:id="rId3"/>
    <p:sldId id="272" r:id="rId4"/>
    <p:sldId id="277" r:id="rId5"/>
    <p:sldId id="273" r:id="rId6"/>
    <p:sldId id="271" r:id="rId7"/>
    <p:sldId id="281" r:id="rId8"/>
    <p:sldId id="284" r:id="rId9"/>
    <p:sldId id="283" r:id="rId10"/>
    <p:sldId id="285" r:id="rId11"/>
    <p:sldId id="261" r:id="rId12"/>
    <p:sldId id="268" r:id="rId13"/>
    <p:sldId id="278" r:id="rId14"/>
    <p:sldId id="293" r:id="rId15"/>
    <p:sldId id="294" r:id="rId16"/>
    <p:sldId id="264" r:id="rId17"/>
    <p:sldId id="267" r:id="rId18"/>
    <p:sldId id="269" r:id="rId19"/>
    <p:sldId id="28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0FEFC"/>
    <a:srgbClr val="E3301F"/>
    <a:srgbClr val="74F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8454"/>
    <p:restoredTop sz="87058"/>
  </p:normalViewPr>
  <p:slideViewPr>
    <p:cSldViewPr snapToGrid="0">
      <p:cViewPr>
        <p:scale>
          <a:sx n="136" d="100"/>
          <a:sy n="136" d="100"/>
        </p:scale>
        <p:origin x="1736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2122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3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&gt; Concatenation between the convolution and deconvolution steps allows</a:t>
            </a:r>
            <a:r>
              <a:rPr lang="en-US" baseline="0" dirty="0" smtClean="0"/>
              <a:t> very precise alignment of of the mask to the original image, which is particularly important for medical imaging tasks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Segmentation task: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first half is similar to a traditional CNN like you would use for classification, and then the deconvolution is used to generate output as an actual image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concatenation between the convolution and deconvolution layers allows greater precision with respect to aligning the segmentation mask to the original images.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is particularly important for medical imaging tasks, because pixel-wise differences can be very important.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www.mtechprojects.org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-content/uploads/2017/12/image-segmentation-</a:t>
            </a:r>
            <a:r>
              <a:rPr lang="en-US" dirty="0" err="1" smtClean="0"/>
              <a:t>projects.png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lmb.informatik.uni-freiburg.de</a:t>
            </a:r>
            <a:r>
              <a:rPr lang="en-US" dirty="0" smtClean="0"/>
              <a:t>/people/</a:t>
            </a:r>
            <a:r>
              <a:rPr lang="en-US" dirty="0" err="1" smtClean="0"/>
              <a:t>ronneber</a:t>
            </a:r>
            <a:r>
              <a:rPr lang="en-US" dirty="0" smtClean="0"/>
              <a:t>/u-net/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9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charset="2"/>
              <a:buChar char="Ø"/>
              <a:tabLst/>
              <a:defRPr/>
            </a:pPr>
            <a:r>
              <a:rPr lang="en-US" baseline="0" dirty="0" smtClean="0"/>
              <a:t>These single image slices show the ground truth versus my 3D </a:t>
            </a:r>
            <a:r>
              <a:rPr lang="en-US" baseline="0" dirty="0" err="1" smtClean="0"/>
              <a:t>Unet’s</a:t>
            </a:r>
            <a:r>
              <a:rPr lang="en-US" baseline="0" dirty="0" smtClean="0"/>
              <a:t> prediction.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charset="2"/>
              <a:buChar char="Ø"/>
              <a:tabLst/>
              <a:defRPr/>
            </a:pPr>
            <a:r>
              <a:rPr lang="en-US" dirty="0" smtClean="0"/>
              <a:t>This is a random</a:t>
            </a:r>
            <a:r>
              <a:rPr lang="en-US" baseline="0" dirty="0" smtClean="0"/>
              <a:t> example from a holdout dataset and is not cherry-picked.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&gt; I’m going to show two different types of videos that demonstrate the high correlation between the ground truth and my predictions through the 3D volume.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84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Like</a:t>
            </a:r>
            <a:r>
              <a:rPr lang="en-US" baseline="0" dirty="0" smtClean="0"/>
              <a:t> the first video, we’re going through the brain left to right. Please note how correlated the ground truth and prediction are for all three tumor regions.</a:t>
            </a:r>
          </a:p>
          <a:p>
            <a:pPr marL="158750" indent="0">
              <a:buNone/>
            </a:pPr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dirty="0" err="1" smtClean="0"/>
              <a:t>saggital</a:t>
            </a:r>
            <a:r>
              <a:rPr lang="en-US" dirty="0" smtClean="0"/>
              <a:t> sections, which means left to right,</a:t>
            </a:r>
            <a:r>
              <a:rPr lang="en-US" baseline="0" dirty="0" smtClean="0"/>
              <a:t> side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5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Now we can see in a 3D</a:t>
            </a:r>
            <a:r>
              <a:rPr lang="en-US" baseline="0" dirty="0" smtClean="0"/>
              <a:t> rotation the high degree of correlation in all 3 dimensions simultaneously.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75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Current state of the art models use</a:t>
            </a:r>
            <a:r>
              <a:rPr lang="en-US" baseline="0" dirty="0" smtClean="0"/>
              <a:t> different models for different glioma subtypes.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This means that a radiologist must annotate beforehand for them to work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This is problematic for</a:t>
            </a:r>
            <a:r>
              <a:rPr lang="en-US" baseline="0" dirty="0" smtClean="0"/>
              <a:t> two reasons: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	It typically takes 24 hours for turnaround from a radiologist to annotate the images if there is no backlog.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	This</a:t>
            </a:r>
            <a:r>
              <a:rPr lang="en-US" baseline="0" dirty="0" smtClean="0"/>
              <a:t> means that it cannot be used as an automated pipeline.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State</a:t>
            </a:r>
            <a:r>
              <a:rPr lang="en-US" baseline="0" dirty="0" smtClean="0"/>
              <a:t> of the art performance is 88% of pixels are the the same between the ground truth and prediction for the whole tumor.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184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By contrast,</a:t>
            </a:r>
            <a:r>
              <a:rPr lang="en-US" baseline="0" dirty="0" smtClean="0"/>
              <a:t> my 3D U-Net takes in all of the tumor subtypes and thus can be used as part of an automated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My 3D </a:t>
            </a:r>
            <a:r>
              <a:rPr lang="en-US" baseline="0" dirty="0" err="1" smtClean="0"/>
              <a:t>unet</a:t>
            </a:r>
            <a:r>
              <a:rPr lang="en-US" baseline="0" dirty="0" smtClean="0"/>
              <a:t> achieves a 78% pixel-wise accuracy.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99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you. I’m Jack Etheredge. I</a:t>
            </a:r>
            <a:r>
              <a:rPr lang="en-US" baseline="0" dirty="0" smtClean="0"/>
              <a:t> look forward to talking with you afterward.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621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models for achieving this use two separate models for the low-grade and high-grade glioblastomas, meaning that they only work when a radiologist has already gone through and classified them.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Glioblastomas are the most common and most aggressive type of brain tumor that begins in the brain, thus any improvement in rapid and accurate classification is valuable. 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*(Pare this down)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Location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Type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63069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models for achieving this use two separate models for the low-grade and high-grade glioblastomas, meaning that they only work when a radiologist has already gone through and classified them.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Glioblastomas are the most common and most aggressive type of brain tumor that begins in the brain, thus any improvement in rapid and accurate classification is valuable. 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*(Pare this down)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Location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Type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178290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Patient outcomes are dramatically improved by surgery and that surgery is guided by precisely</a:t>
            </a:r>
            <a:r>
              <a:rPr lang="en-US" baseline="0" dirty="0" smtClean="0"/>
              <a:t> determining the tumor borders beforehand.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Glioblastomas are the most common and most aggressive type of brain tumor that begins in the brain, thus any improvement in rapid and accurate classification is valuable. 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/>
              <a:t>It’s important to know the location and the location of the tumor in addition to the different parts of the tumor.</a:t>
            </a:r>
            <a:endParaRPr lang="en" dirty="0" smtClean="0"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Location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Type</a:t>
            </a:r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/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28450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I’m going to show you a</a:t>
            </a:r>
            <a:r>
              <a:rPr lang="en-US" baseline="0" dirty="0" smtClean="0"/>
              <a:t> video of the 3D volume of images that I’m using as they truly exist.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84995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We’re going through the brain left to right and you</a:t>
            </a:r>
            <a:r>
              <a:rPr lang="en-US" baseline="0" dirty="0" smtClean="0"/>
              <a:t> can see the different tumor region masks in 3 different colors.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standard workflow is for a radiologist to</a:t>
            </a:r>
            <a:r>
              <a:rPr lang="en-US" baseline="0" dirty="0" smtClean="0"/>
              <a:t> use different types of MRI contrast images and then make these annotations by hand.</a:t>
            </a:r>
          </a:p>
        </p:txBody>
      </p:sp>
    </p:spTree>
    <p:extLst>
      <p:ext uri="{BB962C8B-B14F-4D97-AF65-F5344CB8AC3E}">
        <p14:creationId xmlns:p14="http://schemas.microsoft.com/office/powerpoint/2010/main" val="87747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 reproduced this workflow by treating the four different types of MRI image as 4 channels in a 3D volume, giving me a rather larg</a:t>
            </a:r>
            <a:r>
              <a:rPr lang="en-US" baseline="0" dirty="0" smtClean="0"/>
              <a:t>e 4x240x240x155 pixel volume.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Current</a:t>
            </a:r>
            <a:r>
              <a:rPr lang="en-US" baseline="0" dirty="0" smtClean="0"/>
              <a:t> models for achieving this use two separate models for the low-grade and high-grade glioblastomas, meaning that they only work when a radiologist has already gone through and classified them.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43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</a:t>
            </a:r>
            <a:r>
              <a:rPr lang="en-US" b="1" dirty="0" smtClean="0"/>
              <a:t>I constructed</a:t>
            </a:r>
            <a:r>
              <a:rPr lang="en-US" b="0" dirty="0" smtClean="0"/>
              <a:t> a 3D u net CNN to solve this problem.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The U-net takes in an image as input and produces a segmentation mask image as output with different</a:t>
            </a:r>
            <a:r>
              <a:rPr lang="en-US" baseline="0" dirty="0" smtClean="0"/>
              <a:t> masks for different types of object.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Segmentation task: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first half is similar to a traditional CNN like you would use for classification, and then the deconvolution is used to generate output as an actual image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concatenation between the convolution and deconvolution layers allows greater precision with respect to aligning the segmentation mask to the original images.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is particularly important for medical imaging tasks, because pixel-wise differences can be very important.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www.mtechprojects.org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-content/uploads/2017/12/image-segmentation-</a:t>
            </a:r>
            <a:r>
              <a:rPr lang="en-US" dirty="0" err="1" smtClean="0"/>
              <a:t>projects.png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lmb.informatik.uni-freiburg.de</a:t>
            </a:r>
            <a:r>
              <a:rPr lang="en-US" dirty="0" smtClean="0"/>
              <a:t>/people/</a:t>
            </a:r>
            <a:r>
              <a:rPr lang="en-US" dirty="0" err="1" smtClean="0"/>
              <a:t>ronneber</a:t>
            </a:r>
            <a:r>
              <a:rPr lang="en-US" dirty="0" smtClean="0"/>
              <a:t>/u-net/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0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The</a:t>
            </a:r>
            <a:r>
              <a:rPr lang="en-US" baseline="0" dirty="0" smtClean="0"/>
              <a:t> first half of the </a:t>
            </a:r>
            <a:r>
              <a:rPr lang="en-US" baseline="0" dirty="0" err="1" smtClean="0"/>
              <a:t>Unet</a:t>
            </a:r>
            <a:r>
              <a:rPr lang="en-US" baseline="0" dirty="0" smtClean="0"/>
              <a:t> is effectively a traditional CNN like you would use for classification </a:t>
            </a:r>
            <a:r>
              <a:rPr lang="en-US" b="1" baseline="0" dirty="0" smtClean="0"/>
              <a:t>with successive rounds of summarization </a:t>
            </a:r>
            <a:r>
              <a:rPr lang="en-US" b="0" baseline="0" dirty="0" smtClean="0"/>
              <a:t>resulting in a classification output at the bottom</a:t>
            </a:r>
            <a:endParaRPr lang="en-US" b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Segmentation task: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, and then the deconvolution is used to generate output as an actual image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concatenation between the convolution and deconvolution layers allows greater precision with respect to aligning the segmentation mask to the original images.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is particularly important for medical imaging tasks, because pixel-wise differences can be very important.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www.mtechprojects.org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-content/uploads/2017/12/image-segmentation-</a:t>
            </a:r>
            <a:r>
              <a:rPr lang="en-US" dirty="0" err="1" smtClean="0"/>
              <a:t>projects.png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lmb.informatik.uni-freiburg.de</a:t>
            </a:r>
            <a:r>
              <a:rPr lang="en-US" dirty="0" smtClean="0"/>
              <a:t>/people/</a:t>
            </a:r>
            <a:r>
              <a:rPr lang="en-US" dirty="0" err="1" smtClean="0"/>
              <a:t>ronneber</a:t>
            </a:r>
            <a:r>
              <a:rPr lang="en-US" dirty="0" smtClean="0"/>
              <a:t>/u-net/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543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&gt; The second half </a:t>
            </a:r>
            <a:r>
              <a:rPr lang="en-US" dirty="0" err="1" smtClean="0"/>
              <a:t>deconvolves</a:t>
            </a:r>
            <a:r>
              <a:rPr lang="en-US" dirty="0" smtClean="0"/>
              <a:t> this</a:t>
            </a:r>
            <a:r>
              <a:rPr lang="en-US" baseline="0" dirty="0" smtClean="0"/>
              <a:t> summary to generate an image of pixel-wise predictions for the different objects.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Segmentation task: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</a:t>
            </a:r>
            <a:r>
              <a:rPr lang="en-US" baseline="0" dirty="0" smtClean="0"/>
              <a:t> first half is similar to a traditional CNN like you would use for classification, and then the deconvolution is used to generate output as an actual image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concatenation between the convolution and deconvolution layers allows greater precision with respect to aligning the segmentation mask to the original images.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This is particularly important for medical imaging tasks, because pixel-wise differences can be very important.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www.mtechprojects.org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-content/uploads/2017/12/image-segmentation-</a:t>
            </a:r>
            <a:r>
              <a:rPr lang="en-US" dirty="0" err="1" smtClean="0"/>
              <a:t>projects.png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lmb.informatik.uni-freiburg.de</a:t>
            </a:r>
            <a:r>
              <a:rPr lang="en-US" dirty="0" smtClean="0"/>
              <a:t>/people/</a:t>
            </a:r>
            <a:r>
              <a:rPr lang="en-US" dirty="0" err="1" smtClean="0"/>
              <a:t>ronneber</a:t>
            </a:r>
            <a:r>
              <a:rPr lang="en-US" dirty="0" smtClean="0"/>
              <a:t>/u-net/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7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2.xml"/><Relationship Id="rId7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3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Br(AI)n Tumor Segmentation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Jack </a:t>
            </a:r>
            <a:r>
              <a:rPr lang="en" dirty="0" smtClean="0"/>
              <a:t>Etheredge</a:t>
            </a:r>
            <a:r>
              <a:rPr lang="en-US" dirty="0" smtClean="0"/>
              <a:t>, PhD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94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UNet Convolutional Neural Network (CNN)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07" y="561361"/>
            <a:ext cx="6877632" cy="4582139"/>
          </a:xfrm>
          <a:prstGeom prst="rect">
            <a:avLst/>
          </a:prstGeom>
        </p:spPr>
      </p:pic>
      <p:sp>
        <p:nvSpPr>
          <p:cNvPr id="15" name="Shape 102"/>
          <p:cNvSpPr txBox="1"/>
          <p:nvPr/>
        </p:nvSpPr>
        <p:spPr>
          <a:xfrm>
            <a:off x="2424701" y="1579679"/>
            <a:ext cx="3595955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concatenation for </a:t>
            </a:r>
            <a:r>
              <a:rPr lang="en-US" dirty="0" smtClean="0"/>
              <a:t>more </a:t>
            </a:r>
            <a:r>
              <a:rPr lang="en" dirty="0" smtClean="0"/>
              <a:t>accurate </a:t>
            </a:r>
            <a:r>
              <a:rPr lang="en-US" dirty="0" smtClean="0"/>
              <a:t>alignment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9"/>
          <a:stretch/>
        </p:blipFill>
        <p:spPr>
          <a:xfrm>
            <a:off x="311700" y="1930379"/>
            <a:ext cx="1122452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/>
          <a:stretch/>
        </p:blipFill>
        <p:spPr>
          <a:xfrm>
            <a:off x="7840803" y="1930379"/>
            <a:ext cx="1151562" cy="16764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811656" y="1489751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8070137" y="1566087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vs prediction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24285" y="1065237"/>
            <a:ext cx="3289816" cy="3889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6280" y="1071387"/>
            <a:ext cx="3255364" cy="3856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9889" y="110256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Ground truth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78514" y="110256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Prediction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4486" y="284552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1576" y="284552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62096" y="455224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Bottom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91938" y="113300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1550"/>
            <a:ext cx="8520600" cy="572700"/>
          </a:xfrm>
        </p:spPr>
        <p:txBody>
          <a:bodyPr/>
          <a:lstStyle/>
          <a:p>
            <a:r>
              <a:rPr lang="en-US" dirty="0" smtClean="0"/>
              <a:t>Segmentation predictions (</a:t>
            </a:r>
            <a:r>
              <a:rPr lang="en-US" dirty="0"/>
              <a:t>3D </a:t>
            </a:r>
            <a:r>
              <a:rPr lang="en-US" dirty="0" smtClean="0"/>
              <a:t>slices):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9" name="Brats17_2013_5_1_gt_composite_tS35O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905917" y="1003474"/>
            <a:ext cx="3352071" cy="4022485"/>
          </a:xfrm>
          <a:prstGeom prst="rect">
            <a:avLst/>
          </a:prstGeom>
        </p:spPr>
      </p:pic>
      <p:pic>
        <p:nvPicPr>
          <p:cNvPr id="10" name="Brats17_2013_5_1_67_pred_composite_CenIbM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4951148" y="1003473"/>
            <a:ext cx="3352071" cy="4022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9889" y="1055426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Ground truth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78514" y="1055425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Prediction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43" y="284552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78711" y="284552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24388" y="464651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Bottom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54230" y="107644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1550"/>
            <a:ext cx="8520600" cy="572700"/>
          </a:xfrm>
        </p:spPr>
        <p:txBody>
          <a:bodyPr/>
          <a:lstStyle/>
          <a:p>
            <a:r>
              <a:rPr lang="en-US" dirty="0" smtClean="0"/>
              <a:t>Segmentation predictions (3D rotations):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5" name="Brats17_2013_5_1_67_pred_composite_rotation_i7HUk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7576" r="7522"/>
          <a:stretch/>
        </p:blipFill>
        <p:spPr>
          <a:xfrm rot="16200000">
            <a:off x="4851783" y="1106017"/>
            <a:ext cx="3659743" cy="3662049"/>
          </a:xfrm>
          <a:prstGeom prst="rect">
            <a:avLst/>
          </a:prstGeom>
        </p:spPr>
      </p:pic>
      <p:pic>
        <p:nvPicPr>
          <p:cNvPr id="6" name="Brats17_2013_5_1_gt_composite_rotation_qr9Nj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7576" r="7522"/>
          <a:stretch/>
        </p:blipFill>
        <p:spPr>
          <a:xfrm rot="16200000">
            <a:off x="646546" y="1106016"/>
            <a:ext cx="3659744" cy="3662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9889" y="78205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Ground truth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78514" y="78205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Prediction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643" y="2949222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78711" y="294922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24388" y="475020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Bottom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54230" y="80421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4835723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/abs/1802.10508</a:t>
            </a:r>
          </a:p>
        </p:txBody>
      </p:sp>
      <p:sp>
        <p:nvSpPr>
          <p:cNvPr id="9" name="Shape 118"/>
          <p:cNvSpPr txBox="1">
            <a:spLocks/>
          </p:cNvSpPr>
          <p:nvPr/>
        </p:nvSpPr>
        <p:spPr>
          <a:xfrm>
            <a:off x="307529" y="188658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Current state of the art: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527946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/pdf/1709.00382.pdf</a:t>
            </a:r>
          </a:p>
        </p:txBody>
      </p:sp>
      <p:sp>
        <p:nvSpPr>
          <p:cNvPr id="22" name="Shape 119"/>
          <p:cNvSpPr txBox="1">
            <a:spLocks/>
          </p:cNvSpPr>
          <p:nvPr/>
        </p:nvSpPr>
        <p:spPr>
          <a:xfrm>
            <a:off x="311700" y="894782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Different models for different </a:t>
            </a:r>
            <a:r>
              <a:rPr lang="en" sz="1600" dirty="0" smtClean="0"/>
              <a:t>tumor </a:t>
            </a:r>
            <a:r>
              <a:rPr lang="en-US" sz="1600" dirty="0" smtClean="0"/>
              <a:t>subtypes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(requires prior physician annotation)</a:t>
            </a:r>
            <a:endParaRPr lang="e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/>
              <a:t>D</a:t>
            </a:r>
            <a:r>
              <a:rPr lang="en-US" sz="1600" dirty="0" smtClean="0"/>
              <a:t>ice score: % of correct pixels</a:t>
            </a:r>
            <a:endParaRPr lang="e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>
                <a:latin typeface="Lucida Grande" charset="0"/>
              </a:rPr>
              <a:t>8</a:t>
            </a:r>
            <a:r>
              <a:rPr lang="en-US" sz="1600" dirty="0" smtClean="0">
                <a:latin typeface="Lucida Grande" charset="0"/>
              </a:rPr>
              <a:t>8</a:t>
            </a:r>
            <a:r>
              <a:rPr lang="en" sz="1600" dirty="0" smtClean="0">
                <a:latin typeface="Lucida Grande" charset="0"/>
              </a:rPr>
              <a:t>% for whole tumor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>
                <a:latin typeface="Lucida Grande" charset="0"/>
              </a:rPr>
              <a:t>78% for necrotic tumor core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latin typeface="Lucida Grande" charset="0"/>
              </a:rPr>
              <a:t>77</a:t>
            </a:r>
            <a:r>
              <a:rPr lang="en" sz="1600" dirty="0" smtClean="0">
                <a:latin typeface="Lucida Grande" charset="0"/>
              </a:rPr>
              <a:t>% for tumor core</a:t>
            </a:r>
            <a:endParaRPr lang="en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78988" y="2628337"/>
            <a:ext cx="2224446" cy="2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0" y="19058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My 3D U-Net CNN:</a:t>
            </a:r>
            <a:endParaRPr lang="en" dirty="0"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4572000" y="894782"/>
            <a:ext cx="444915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Treats the tumor </a:t>
            </a:r>
            <a:r>
              <a:rPr lang="en-US" sz="1600" dirty="0" smtClean="0"/>
              <a:t>subtypes </a:t>
            </a:r>
            <a:r>
              <a:rPr lang="en-US" sz="1600" dirty="0"/>
              <a:t>together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(</a:t>
            </a:r>
            <a:r>
              <a:rPr lang="en-US" sz="1600" dirty="0"/>
              <a:t>More realistic for </a:t>
            </a:r>
            <a:r>
              <a:rPr lang="en-US" sz="1600" dirty="0" smtClean="0"/>
              <a:t>an automated pipeline)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78</a:t>
            </a:r>
            <a:r>
              <a:rPr lang="en-US" sz="1600" dirty="0"/>
              <a:t>% for whole tumor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67% average across the 3 classes</a:t>
            </a:r>
          </a:p>
        </p:txBody>
      </p:sp>
      <p:sp>
        <p:nvSpPr>
          <p:cNvPr id="9" name="Shape 118"/>
          <p:cNvSpPr txBox="1">
            <a:spLocks/>
          </p:cNvSpPr>
          <p:nvPr/>
        </p:nvSpPr>
        <p:spPr>
          <a:xfrm>
            <a:off x="307529" y="188658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Current state of the art: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835723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/abs/1802.10508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27946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/pdf/1709.00382.pdf</a:t>
            </a:r>
          </a:p>
        </p:txBody>
      </p:sp>
      <p:sp>
        <p:nvSpPr>
          <p:cNvPr id="17" name="Shape 119"/>
          <p:cNvSpPr txBox="1">
            <a:spLocks/>
          </p:cNvSpPr>
          <p:nvPr/>
        </p:nvSpPr>
        <p:spPr>
          <a:xfrm>
            <a:off x="311700" y="894782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Different models for different </a:t>
            </a:r>
            <a:r>
              <a:rPr lang="en" sz="1600" dirty="0" smtClean="0"/>
              <a:t>tumor </a:t>
            </a:r>
            <a:r>
              <a:rPr lang="en-US" sz="1600" dirty="0" smtClean="0"/>
              <a:t>subtypes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/>
              <a:t>(requires prior physician annotation)</a:t>
            </a:r>
            <a:endParaRPr lang="e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/>
              <a:t>D</a:t>
            </a:r>
            <a:r>
              <a:rPr lang="en-US" sz="1600" dirty="0" smtClean="0"/>
              <a:t>ice score: % of correct pixels</a:t>
            </a:r>
            <a:endParaRPr lang="e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>
                <a:latin typeface="Lucida Grande" charset="0"/>
              </a:rPr>
              <a:t>8</a:t>
            </a:r>
            <a:r>
              <a:rPr lang="en-US" sz="1600" dirty="0" smtClean="0">
                <a:latin typeface="Lucida Grande" charset="0"/>
              </a:rPr>
              <a:t>8</a:t>
            </a:r>
            <a:r>
              <a:rPr lang="en" sz="1600" dirty="0" smtClean="0">
                <a:latin typeface="Lucida Grande" charset="0"/>
              </a:rPr>
              <a:t>% for whole tumor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" sz="1600" dirty="0" smtClean="0">
                <a:latin typeface="Lucida Grande" charset="0"/>
              </a:rPr>
              <a:t>78% for necrotic tumor core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latin typeface="Lucida Grande" charset="0"/>
              </a:rPr>
              <a:t>77</a:t>
            </a:r>
            <a:r>
              <a:rPr lang="en" sz="1600" dirty="0" smtClean="0">
                <a:latin typeface="Lucida Grande" charset="0"/>
              </a:rPr>
              <a:t>% for tumor core</a:t>
            </a:r>
            <a:endParaRPr lang="en" sz="1600" dirty="0"/>
          </a:p>
        </p:txBody>
      </p:sp>
      <p:sp>
        <p:nvSpPr>
          <p:cNvPr id="2" name="Rectangle 1"/>
          <p:cNvSpPr/>
          <p:nvPr/>
        </p:nvSpPr>
        <p:spPr>
          <a:xfrm>
            <a:off x="311700" y="294233"/>
            <a:ext cx="4139738" cy="423371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78988" y="2628337"/>
            <a:ext cx="2224446" cy="2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43836" y="0"/>
            <a:ext cx="36306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</a:t>
            </a:r>
            <a:r>
              <a:rPr lang="en" sz="5400" dirty="0" smtClean="0"/>
              <a:t>you</a:t>
            </a:r>
            <a:r>
              <a:rPr lang="en-US" sz="5400" dirty="0" smtClean="0"/>
              <a:t>!</a:t>
            </a:r>
            <a:endParaRPr sz="5400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446817" y="3515916"/>
            <a:ext cx="3286381" cy="1847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595959"/>
                </a:solidFill>
              </a:rPr>
              <a:t>/jack-</a:t>
            </a:r>
            <a:r>
              <a:rPr lang="en-US" dirty="0" err="1" smtClean="0">
                <a:solidFill>
                  <a:srgbClr val="595959"/>
                </a:solidFill>
              </a:rPr>
              <a:t>etheredge</a:t>
            </a:r>
            <a:r>
              <a:rPr lang="en-US" dirty="0" smtClean="0">
                <a:solidFill>
                  <a:srgbClr val="595959"/>
                </a:solidFill>
              </a:rPr>
              <a:t>-</a:t>
            </a:r>
            <a:r>
              <a:rPr lang="en-US" dirty="0" err="1" smtClean="0">
                <a:solidFill>
                  <a:srgbClr val="595959"/>
                </a:solidFill>
              </a:rPr>
              <a:t>phd</a:t>
            </a:r>
            <a:endParaRPr lang="en-US" dirty="0">
              <a:solidFill>
                <a:srgbClr val="595959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95959"/>
                </a:solidFill>
              </a:rPr>
              <a:t>jack.etheredge@gmail.com</a:t>
            </a:r>
            <a:endParaRPr lang="en-US" dirty="0" smtClean="0">
              <a:solidFill>
                <a:srgbClr val="595959"/>
              </a:solidFill>
            </a:endParaRPr>
          </a:p>
          <a:p>
            <a:pPr marL="0" lvl="0" indent="0" algn="ctr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26" name="Picture 2" descr="http://jacketheredge.com/img/pro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30" y="1350889"/>
            <a:ext cx="1524001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55" y="3864480"/>
            <a:ext cx="269267" cy="2692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13" y="4706128"/>
            <a:ext cx="11224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  <a:spcAft>
                <a:spcPts val="1600"/>
              </a:spcAft>
            </a:pPr>
            <a:r>
              <a:rPr lang="en" sz="1000" dirty="0"/>
              <a:t>(Please hire me)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355" y="4383863"/>
            <a:ext cx="270330" cy="2703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4941" y="2934799"/>
            <a:ext cx="3094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600"/>
              </a:spcBef>
            </a:pPr>
            <a:r>
              <a:rPr lang="en" sz="2400" dirty="0">
                <a:solidFill>
                  <a:srgbClr val="595959"/>
                </a:solidFill>
              </a:rPr>
              <a:t>Jack Etheredge, </a:t>
            </a:r>
            <a:r>
              <a:rPr lang="en" sz="2400" dirty="0" err="1">
                <a:solidFill>
                  <a:srgbClr val="595959"/>
                </a:solidFill>
              </a:rPr>
              <a:t>Ph</a:t>
            </a:r>
            <a:r>
              <a:rPr lang="en-US" sz="2400" dirty="0">
                <a:solidFill>
                  <a:srgbClr val="595959"/>
                </a:solidFill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1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42522" y="1778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Segmenting high-grade and low-grade gliomas with the same model</a:t>
            </a: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74" name="Picture 2" descr="he fDM in tumors of varying grade. A comparison is shown of the fDM in GBM (A and D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7118" r="66015" b="48317"/>
          <a:stretch/>
        </p:blipFill>
        <p:spPr bwMode="auto">
          <a:xfrm>
            <a:off x="4846721" y="1876761"/>
            <a:ext cx="2774021" cy="283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35723"/>
            <a:ext cx="3995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/24305721</a:t>
            </a:r>
          </a:p>
        </p:txBody>
      </p:sp>
      <p:pic>
        <p:nvPicPr>
          <p:cNvPr id="14" name="Picture 2" descr="he fDM in tumors of varying grade. A comparison is shown of the fDM in GBM (A and D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5" t="7118" b="48317"/>
          <a:stretch/>
        </p:blipFill>
        <p:spPr bwMode="auto">
          <a:xfrm>
            <a:off x="1322297" y="1876761"/>
            <a:ext cx="2919139" cy="283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46721" y="2476087"/>
            <a:ext cx="247002" cy="1786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32571" y="1880682"/>
            <a:ext cx="535110" cy="453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88242" y="1876762"/>
            <a:ext cx="389992" cy="453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17976" y="1166353"/>
            <a:ext cx="3127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grade glioma</a:t>
            </a:r>
          </a:p>
          <a:p>
            <a:r>
              <a:rPr lang="en-US" dirty="0"/>
              <a:t>	</a:t>
            </a:r>
            <a:r>
              <a:rPr lang="en-US" dirty="0" smtClean="0"/>
              <a:t>Slower growing</a:t>
            </a:r>
          </a:p>
          <a:p>
            <a:r>
              <a:rPr lang="en-US" dirty="0" smtClean="0"/>
              <a:t>	Sometimes not malignant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46721" y="1159790"/>
            <a:ext cx="2810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grade glioma (glioblastoma)</a:t>
            </a:r>
          </a:p>
          <a:p>
            <a:r>
              <a:rPr lang="en-US" dirty="0"/>
              <a:t>	</a:t>
            </a:r>
            <a:r>
              <a:rPr lang="en-US" dirty="0" smtClean="0"/>
              <a:t>Faster growing</a:t>
            </a:r>
          </a:p>
          <a:p>
            <a:r>
              <a:rPr lang="en-US" dirty="0"/>
              <a:t>	</a:t>
            </a:r>
            <a:r>
              <a:rPr lang="en-US" dirty="0" smtClean="0"/>
              <a:t>Malignant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42522" y="1778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Segmenting high-grade and low-grade gliomas with the same model</a:t>
            </a: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074" name="Picture 2" descr="he fDM in tumors of varying grade. A comparison is shown of the fDM in GBM (A and D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" t="7118" r="66015" b="48317"/>
          <a:stretch/>
        </p:blipFill>
        <p:spPr bwMode="auto">
          <a:xfrm>
            <a:off x="4846721" y="1876761"/>
            <a:ext cx="2774021" cy="283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835723"/>
            <a:ext cx="3995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/24305721</a:t>
            </a:r>
          </a:p>
        </p:txBody>
      </p:sp>
      <p:pic>
        <p:nvPicPr>
          <p:cNvPr id="14" name="Picture 2" descr="he fDM in tumors of varying grade. A comparison is shown of the fDM in GBM (A and D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5" t="7118" b="48317"/>
          <a:stretch/>
        </p:blipFill>
        <p:spPr bwMode="auto">
          <a:xfrm>
            <a:off x="1322297" y="1876761"/>
            <a:ext cx="2919139" cy="283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46721" y="2476087"/>
            <a:ext cx="247002" cy="1786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32571" y="1880682"/>
            <a:ext cx="535110" cy="453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88242" y="1876762"/>
            <a:ext cx="389992" cy="453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7976" y="1166353"/>
            <a:ext cx="3127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grade glioma</a:t>
            </a:r>
          </a:p>
          <a:p>
            <a:r>
              <a:rPr lang="en-US" dirty="0"/>
              <a:t>	</a:t>
            </a:r>
            <a:r>
              <a:rPr lang="en-US" dirty="0" smtClean="0"/>
              <a:t>Slower growing</a:t>
            </a:r>
          </a:p>
          <a:p>
            <a:r>
              <a:rPr lang="en-US" dirty="0" smtClean="0"/>
              <a:t>	Sometimes not malignant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46721" y="1159790"/>
            <a:ext cx="28103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grade glioma (glioblastoma)</a:t>
            </a:r>
          </a:p>
          <a:p>
            <a:r>
              <a:rPr lang="en-US" dirty="0"/>
              <a:t>	</a:t>
            </a:r>
            <a:r>
              <a:rPr lang="en-US" dirty="0" smtClean="0"/>
              <a:t>Faster growing</a:t>
            </a:r>
          </a:p>
          <a:p>
            <a:r>
              <a:rPr lang="en-US" dirty="0"/>
              <a:t>	</a:t>
            </a:r>
            <a:r>
              <a:rPr lang="en-US" dirty="0" smtClean="0"/>
              <a:t>Malignant</a:t>
            </a:r>
            <a:endParaRPr lang="en-US" dirty="0"/>
          </a:p>
        </p:txBody>
      </p:sp>
      <p:cxnSp>
        <p:nvCxnSpPr>
          <p:cNvPr id="3" name="Straight Arrow Connector 2"/>
          <p:cNvCxnSpPr>
            <a:stCxn id="7" idx="1"/>
          </p:cNvCxnSpPr>
          <p:nvPr/>
        </p:nvCxnSpPr>
        <p:spPr>
          <a:xfrm flipH="1">
            <a:off x="7030738" y="1853483"/>
            <a:ext cx="674552" cy="683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05290" y="1376429"/>
            <a:ext cx="1315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diverse in shape due to tissue invasion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85160" y="2400772"/>
            <a:ext cx="417932" cy="39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785" y="1583287"/>
            <a:ext cx="1503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Sometimes lacking the </a:t>
            </a:r>
            <a:r>
              <a:rPr lang="en-US" dirty="0" smtClean="0"/>
              <a:t>“enhancing” tumor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Glioma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400746" y="1152475"/>
            <a:ext cx="54315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Most common, most aggressive type of brain tumor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Surgery dramatically improves patient outcome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Extremely valuable to rapidly and accurately determine location of tumor to guide surgery</a:t>
            </a:r>
            <a:endParaRPr dirty="0"/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l="60225" r="19818"/>
          <a:stretch/>
        </p:blipFill>
        <p:spPr>
          <a:xfrm>
            <a:off x="311700" y="1058133"/>
            <a:ext cx="3089046" cy="3887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821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Glioma </a:t>
            </a:r>
            <a:r>
              <a:rPr lang="mr-IN" dirty="0" smtClean="0"/>
              <a:t>–</a:t>
            </a:r>
            <a:r>
              <a:rPr lang="en-US" dirty="0" smtClean="0"/>
              <a:t> 3 tumor regions to determine</a:t>
            </a:r>
            <a:endParaRPr dirty="0"/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l="80273"/>
          <a:stretch/>
        </p:blipFill>
        <p:spPr>
          <a:xfrm>
            <a:off x="3125586" y="979819"/>
            <a:ext cx="2892828" cy="368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575367" y="3183915"/>
            <a:ext cx="752129" cy="307777"/>
          </a:xfrm>
          <a:prstGeom prst="rect">
            <a:avLst/>
          </a:prstGeom>
          <a:solidFill>
            <a:srgbClr val="74F74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Edema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75367" y="3818079"/>
            <a:ext cx="1745991" cy="307777"/>
          </a:xfrm>
          <a:prstGeom prst="rect">
            <a:avLst/>
          </a:prstGeom>
          <a:solidFill>
            <a:srgbClr val="70FEF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Necrotic tumor 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75367" y="3500005"/>
            <a:ext cx="1098378" cy="307777"/>
          </a:xfrm>
          <a:prstGeom prst="rect">
            <a:avLst/>
          </a:prstGeom>
          <a:solidFill>
            <a:srgbClr val="E3301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Tumor core</a:t>
            </a:r>
            <a:endParaRPr lang="en-US" dirty="0"/>
          </a:p>
        </p:txBody>
      </p:sp>
      <p:cxnSp>
        <p:nvCxnSpPr>
          <p:cNvPr id="4" name="Straight Connector 3"/>
          <p:cNvCxnSpPr>
            <a:endCxn id="2" idx="1"/>
          </p:cNvCxnSpPr>
          <p:nvPr/>
        </p:nvCxnSpPr>
        <p:spPr>
          <a:xfrm>
            <a:off x="5353396" y="3319194"/>
            <a:ext cx="1221971" cy="186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1"/>
          </p:cNvCxnSpPr>
          <p:nvPr/>
        </p:nvCxnSpPr>
        <p:spPr>
          <a:xfrm>
            <a:off x="5029200" y="3934747"/>
            <a:ext cx="1546167" cy="372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1"/>
          </p:cNvCxnSpPr>
          <p:nvPr/>
        </p:nvCxnSpPr>
        <p:spPr>
          <a:xfrm>
            <a:off x="5270269" y="3624102"/>
            <a:ext cx="1305098" cy="297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volumes: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5" name="Brats17_2013_5_1_gt_composi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003797" y="1147278"/>
            <a:ext cx="2851331" cy="3421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4702" y="4308269"/>
            <a:ext cx="3629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 annotation + flair contrast MRI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79557" y="112463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34012" y="270418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15114" y="270418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6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Glioma </a:t>
            </a:r>
            <a:r>
              <a:rPr lang="mr-IN" dirty="0" smtClean="0"/>
              <a:t>–</a:t>
            </a:r>
            <a:r>
              <a:rPr lang="en-US" dirty="0" smtClean="0"/>
              <a:t> radiologist annotation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2658"/>
            <a:ext cx="9144002" cy="229683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744595" y="4261098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Radiologist annotation “ground </a:t>
            </a:r>
            <a:r>
              <a:rPr lang="en-US" dirty="0" smtClean="0"/>
              <a:t>truth”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types of MRI image per patient used as a 4-channel 3D volume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2658"/>
            <a:ext cx="9144002" cy="229683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177475" y="4174800"/>
            <a:ext cx="1742765" cy="48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(4x240x240x155)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73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94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UNet Convolutional Neural Network (CNN)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07" y="561361"/>
            <a:ext cx="6877632" cy="4582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9"/>
          <a:stretch/>
        </p:blipFill>
        <p:spPr>
          <a:xfrm>
            <a:off x="311700" y="1930379"/>
            <a:ext cx="1122452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/>
          <a:stretch/>
        </p:blipFill>
        <p:spPr>
          <a:xfrm>
            <a:off x="7840803" y="1930379"/>
            <a:ext cx="1151562" cy="16764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811656" y="1489751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8070137" y="1566087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94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UNet Convolutional Neural Network (CNN)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07" y="561361"/>
            <a:ext cx="6877632" cy="458213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130213" y="719191"/>
            <a:ext cx="0" cy="394402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9"/>
          <a:stretch/>
        </p:blipFill>
        <p:spPr>
          <a:xfrm>
            <a:off x="311700" y="1930379"/>
            <a:ext cx="1122452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/>
          <a:stretch/>
        </p:blipFill>
        <p:spPr>
          <a:xfrm>
            <a:off x="7840803" y="1930379"/>
            <a:ext cx="1151562" cy="16764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811656" y="1489751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8070137" y="1566087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30213" y="561361"/>
            <a:ext cx="5013787" cy="45821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406" y="2267647"/>
            <a:ext cx="2702984" cy="523220"/>
          </a:xfrm>
          <a:prstGeom prst="rect">
            <a:avLst/>
          </a:prstGeom>
          <a:solidFill>
            <a:schemeClr val="lt1">
              <a:alpha val="7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Typical CNN first half</a:t>
            </a:r>
          </a:p>
          <a:p>
            <a:r>
              <a:rPr lang="en-US" dirty="0" smtClean="0"/>
              <a:t>Summarization for classification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4253501" y="719191"/>
            <a:ext cx="482886" cy="4337626"/>
          </a:xfrm>
          <a:prstGeom prst="rightBrace">
            <a:avLst>
              <a:gd name="adj1" fmla="val 8333"/>
              <a:gd name="adj2" fmla="val 4028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94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UNet Convolutional Neural Network (CNN)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07" y="561361"/>
            <a:ext cx="6877632" cy="45821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9"/>
          <a:stretch/>
        </p:blipFill>
        <p:spPr>
          <a:xfrm>
            <a:off x="311700" y="1930379"/>
            <a:ext cx="1122452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/>
          <a:stretch/>
        </p:blipFill>
        <p:spPr>
          <a:xfrm>
            <a:off x="7840803" y="1930379"/>
            <a:ext cx="1151562" cy="167640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>
            <a:off x="811656" y="1489751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8070137" y="1566087"/>
            <a:ext cx="335150" cy="3577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61360"/>
            <a:ext cx="4253501" cy="45821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5256" y="2255633"/>
            <a:ext cx="2741520" cy="738664"/>
          </a:xfrm>
          <a:prstGeom prst="rect">
            <a:avLst/>
          </a:prstGeom>
          <a:solidFill>
            <a:schemeClr val="lt1">
              <a:alpha val="73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Second half:</a:t>
            </a:r>
          </a:p>
          <a:p>
            <a:pPr algn="r"/>
            <a:r>
              <a:rPr lang="en-US" dirty="0" smtClean="0"/>
              <a:t>Deconvolution creates an image</a:t>
            </a:r>
          </a:p>
          <a:p>
            <a:pPr algn="r"/>
            <a:r>
              <a:rPr lang="en-US" dirty="0"/>
              <a:t>f</a:t>
            </a:r>
            <a:r>
              <a:rPr lang="en-US" dirty="0" smtClean="0"/>
              <a:t>rom pixel-wise predictions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 flipH="1">
            <a:off x="3747302" y="683616"/>
            <a:ext cx="482886" cy="4337626"/>
          </a:xfrm>
          <a:prstGeom prst="rightBrace">
            <a:avLst>
              <a:gd name="adj1" fmla="val 8333"/>
              <a:gd name="adj2" fmla="val 4028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1362</Words>
  <Application>Microsoft Macintosh PowerPoint</Application>
  <PresentationFormat>On-screen Show (16:9)</PresentationFormat>
  <Paragraphs>193</Paragraphs>
  <Slides>19</Slides>
  <Notes>18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Lucida Grande</vt:lpstr>
      <vt:lpstr>Wingdings</vt:lpstr>
      <vt:lpstr>Arial</vt:lpstr>
      <vt:lpstr>Simple Light</vt:lpstr>
      <vt:lpstr>Br(AI)n Tumor Segmentation</vt:lpstr>
      <vt:lpstr>Glioma</vt:lpstr>
      <vt:lpstr>Glioma – 3 tumor regions to determine</vt:lpstr>
      <vt:lpstr>MRI volumes:</vt:lpstr>
      <vt:lpstr>Glioma – radiologist annotation</vt:lpstr>
      <vt:lpstr>4 types of MRI image per patient used as a 4-channel 3D volume</vt:lpstr>
      <vt:lpstr>3D UNet Convolutional Neural Network (CNN)</vt:lpstr>
      <vt:lpstr>3D UNet Convolutional Neural Network (CNN)</vt:lpstr>
      <vt:lpstr>3D UNet Convolutional Neural Network (CNN)</vt:lpstr>
      <vt:lpstr>3D UNet Convolutional Neural Network (CNN)</vt:lpstr>
      <vt:lpstr>Ground truth vs prediction</vt:lpstr>
      <vt:lpstr>Segmentation predictions (3D slices):</vt:lpstr>
      <vt:lpstr>Segmentation predictions (3D rotations):</vt:lpstr>
      <vt:lpstr>PowerPoint Presentation</vt:lpstr>
      <vt:lpstr>My 3D U-Net CNN:</vt:lpstr>
      <vt:lpstr>Thank you!</vt:lpstr>
      <vt:lpstr>PowerPoint Presentation</vt:lpstr>
      <vt:lpstr>Segmenting high-grade and low-grade gliomas with the same model</vt:lpstr>
      <vt:lpstr>Segmenting high-grade and low-grade gliomas with the same model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Br(AI)n Tumor Segmentation</dc:title>
  <cp:lastModifiedBy>Etheredge, Jack</cp:lastModifiedBy>
  <cp:revision>48</cp:revision>
  <dcterms:modified xsi:type="dcterms:W3CDTF">2018-06-30T21:45:53Z</dcterms:modified>
</cp:coreProperties>
</file>